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62" r:id="rId6"/>
    <p:sldId id="260" r:id="rId7"/>
    <p:sldId id="261" r:id="rId8"/>
    <p:sldId id="263" r:id="rId9"/>
    <p:sldId id="274" r:id="rId10"/>
    <p:sldId id="264" r:id="rId11"/>
    <p:sldId id="276" r:id="rId12"/>
    <p:sldId id="266" r:id="rId13"/>
    <p:sldId id="275" r:id="rId14"/>
    <p:sldId id="267" r:id="rId15"/>
    <p:sldId id="277" r:id="rId16"/>
    <p:sldId id="269" r:id="rId17"/>
    <p:sldId id="271" r:id="rId18"/>
    <p:sldId id="273" r:id="rId19"/>
    <p:sldId id="272" r:id="rId20"/>
    <p:sldId id="270" r:id="rId2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7B0F50-00D1-458F-95F4-27413012D995}">
          <p14:sldIdLst>
            <p14:sldId id="256"/>
            <p14:sldId id="257"/>
            <p14:sldId id="258"/>
            <p14:sldId id="268"/>
            <p14:sldId id="262"/>
            <p14:sldId id="260"/>
            <p14:sldId id="261"/>
            <p14:sldId id="263"/>
            <p14:sldId id="274"/>
            <p14:sldId id="264"/>
            <p14:sldId id="276"/>
            <p14:sldId id="266"/>
            <p14:sldId id="275"/>
            <p14:sldId id="267"/>
            <p14:sldId id="277"/>
            <p14:sldId id="269"/>
            <p14:sldId id="271"/>
            <p14:sldId id="273"/>
            <p14:sldId id="272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Smith" initials="PS" lastIdx="1" clrIdx="0">
    <p:extLst>
      <p:ext uri="{19B8F6BF-5375-455C-9EA6-DF929625EA0E}">
        <p15:presenceInfo xmlns:p15="http://schemas.microsoft.com/office/powerpoint/2012/main" userId="c52b91a8bee170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6FAB33F-DB44-4704-A44C-5DC0476FFC0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B966C8C-28E3-42CF-A886-5A31E9E7C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1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0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81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6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10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04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7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9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61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78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6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96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6C8C-28E3-42CF-A886-5A31E9E7C6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2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DBF0-CE57-4E6F-8D66-E00410092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</a:t>
            </a:r>
            <a:r>
              <a:rPr lang="en-US" dirty="0" err="1"/>
              <a:t>Maland</a:t>
            </a:r>
            <a:r>
              <a:rPr lang="en-US" dirty="0"/>
              <a:t> High School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6D825-F98D-4E93-9A99-0F9469353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 Families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45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A095-0D39-4DA3-8AC9-81C5B42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</a:t>
            </a:r>
            <a:br>
              <a:rPr lang="en-US" dirty="0"/>
            </a:br>
            <a:r>
              <a:rPr lang="en-US" dirty="0"/>
              <a:t>Studies</a:t>
            </a:r>
            <a:endParaRPr lang="en-CA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460DB7B-9309-47A1-83E1-50FDB8EEE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3046" y="326264"/>
            <a:ext cx="7544922" cy="625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7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Course Selection:</a:t>
            </a:r>
            <a:br>
              <a:rPr lang="en-US" dirty="0"/>
            </a:br>
            <a:r>
              <a:rPr lang="en-US" dirty="0"/>
              <a:t>Social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40987" cy="3880773"/>
          </a:xfrm>
        </p:spPr>
        <p:txBody>
          <a:bodyPr/>
          <a:lstStyle/>
          <a:p>
            <a:r>
              <a:rPr lang="en-US" dirty="0"/>
              <a:t>What Social Studies stream should I take?</a:t>
            </a:r>
          </a:p>
          <a:p>
            <a:pPr fontAlgn="base"/>
            <a:r>
              <a:rPr lang="en-US" dirty="0"/>
              <a:t>Social Studies 10-1 is recommended for the university entry pathway</a:t>
            </a:r>
          </a:p>
          <a:p>
            <a:pPr lvl="1" fontAlgn="base"/>
            <a:r>
              <a:rPr lang="en-US" dirty="0"/>
              <a:t>To be successful in Social Studies 10-1, we recommend a mark of 65% or higher in Social Studies 9</a:t>
            </a:r>
          </a:p>
          <a:p>
            <a:pPr lvl="1" fontAlgn="base"/>
            <a:r>
              <a:rPr lang="en-US" dirty="0"/>
              <a:t>Social Studies 10-1 demands more independent reading and writing than Social 9 and Social 10-2</a:t>
            </a:r>
          </a:p>
          <a:p>
            <a:pPr fontAlgn="base"/>
            <a:r>
              <a:rPr lang="en-US" dirty="0"/>
              <a:t>A mark below 65% in Social Studies 9 and a desire to pursue trades or college would benefit from Social 10-2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BD5A-CA58-44CF-A616-D56C10E5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21" y="155575"/>
            <a:ext cx="8596668" cy="1320800"/>
          </a:xfrm>
        </p:spPr>
        <p:txBody>
          <a:bodyPr/>
          <a:lstStyle/>
          <a:p>
            <a:r>
              <a:rPr lang="en-US" dirty="0"/>
              <a:t>Mathematics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12" y="815975"/>
            <a:ext cx="7857086" cy="602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25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Course Selection:</a:t>
            </a:r>
            <a:br>
              <a:rPr lang="en-US" dirty="0"/>
            </a:br>
            <a:r>
              <a:rPr lang="en-US" dirty="0"/>
              <a:t>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Math stream should I take?</a:t>
            </a:r>
          </a:p>
          <a:p>
            <a:pPr lvl="1"/>
            <a:r>
              <a:rPr lang="en-US" dirty="0"/>
              <a:t>To be successful in Math 10C, a mark of 65% or better in Math 9</a:t>
            </a:r>
          </a:p>
          <a:p>
            <a:pPr lvl="1"/>
            <a:r>
              <a:rPr lang="en-US" dirty="0"/>
              <a:t>Any mark between 45% and 64% and a desire to go to University would benefit from enrolling in Math 10 Prep</a:t>
            </a:r>
          </a:p>
          <a:p>
            <a:pPr lvl="2"/>
            <a:r>
              <a:rPr lang="en-US" dirty="0"/>
              <a:t>This is a 5 credit course that offers an opportunity to build a stronger foundation of needed math skills before going into Math 10C</a:t>
            </a:r>
          </a:p>
          <a:p>
            <a:pPr lvl="1"/>
            <a:r>
              <a:rPr lang="en-US" dirty="0"/>
              <a:t>Any mark below 65% and a desire to go into College or Trades would benefit from Math 10-3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9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E32D8-839D-48FA-9713-B1765C07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06" y="214579"/>
            <a:ext cx="8596668" cy="1320800"/>
          </a:xfrm>
        </p:spPr>
        <p:txBody>
          <a:bodyPr/>
          <a:lstStyle/>
          <a:p>
            <a:r>
              <a:rPr lang="en-US" dirty="0"/>
              <a:t>Sciences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1691" y="874979"/>
            <a:ext cx="7882804" cy="59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Course Selection: Sciences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Science stream should I take?</a:t>
            </a:r>
          </a:p>
          <a:p>
            <a:pPr lvl="1"/>
            <a:r>
              <a:rPr lang="en-US" dirty="0"/>
              <a:t>To be successful in Science 10</a:t>
            </a:r>
          </a:p>
          <a:p>
            <a:pPr lvl="2"/>
            <a:r>
              <a:rPr lang="en-US" dirty="0"/>
              <a:t>with the intent to study the focused sciences at the 20 and 30 level, a mark of 65% or better in Science 9 is needed, and a mark of 70% or better is needed at the end of Science 10.</a:t>
            </a:r>
          </a:p>
          <a:p>
            <a:pPr lvl="2"/>
            <a:r>
              <a:rPr lang="en-US" dirty="0"/>
              <a:t>With the intent to study general science 20 and 30, a mark of 50% - 65% is needed in Science 9.</a:t>
            </a:r>
          </a:p>
          <a:p>
            <a:pPr lvl="1"/>
            <a:r>
              <a:rPr lang="en-US" dirty="0"/>
              <a:t>Any mark below 50% coming out of Science 9 the required course selection is Science 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76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C91B-5413-4E61-883A-40A6974B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3056"/>
          </a:xfrm>
        </p:spPr>
        <p:txBody>
          <a:bodyPr/>
          <a:lstStyle/>
          <a:p>
            <a:r>
              <a:rPr lang="en-US" dirty="0"/>
              <a:t>What is </a:t>
            </a:r>
            <a:br>
              <a:rPr lang="en-US" dirty="0"/>
            </a:br>
            <a:r>
              <a:rPr lang="en-US" dirty="0"/>
              <a:t>needed to </a:t>
            </a:r>
            <a:br>
              <a:rPr lang="en-US" dirty="0"/>
            </a:br>
            <a:r>
              <a:rPr lang="en-US" dirty="0"/>
              <a:t>Graduate?</a:t>
            </a:r>
            <a:endParaRPr lang="en-C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C5CAE7-C879-4F7B-85A9-39B4CA9D50D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592" y="285293"/>
            <a:ext cx="5270192" cy="625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63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C91B-5413-4E61-883A-40A6974B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3056"/>
          </a:xfrm>
        </p:spPr>
        <p:txBody>
          <a:bodyPr/>
          <a:lstStyle/>
          <a:p>
            <a:r>
              <a:rPr lang="en-US" dirty="0"/>
              <a:t>What is </a:t>
            </a:r>
            <a:br>
              <a:rPr lang="en-US" dirty="0"/>
            </a:br>
            <a:r>
              <a:rPr lang="en-US" dirty="0"/>
              <a:t>needed to </a:t>
            </a:r>
            <a:br>
              <a:rPr lang="en-US" dirty="0"/>
            </a:br>
            <a:r>
              <a:rPr lang="en-US" dirty="0"/>
              <a:t>Graduate?</a:t>
            </a:r>
            <a:endParaRPr lang="en-CA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2E1AF6D-BEF6-455B-92A3-EF94A45315E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1" y="453542"/>
            <a:ext cx="5587768" cy="61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19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to High School – What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natural for your first semester average to drop from your grade 9 average by 10%-15%.  It does recover with organization, time management, hard work and communication with teachers.</a:t>
            </a:r>
          </a:p>
          <a:p>
            <a:r>
              <a:rPr lang="en-US" dirty="0"/>
              <a:t>Classes are 85 minutes long </a:t>
            </a:r>
          </a:p>
          <a:p>
            <a:r>
              <a:rPr lang="en-US" dirty="0"/>
              <a:t>Being </a:t>
            </a:r>
            <a:r>
              <a:rPr lang="en-US" dirty="0" err="1"/>
              <a:t>semestered</a:t>
            </a:r>
            <a:r>
              <a:rPr lang="en-US" dirty="0"/>
              <a:t> means the pace of instruction is faster.</a:t>
            </a:r>
          </a:p>
          <a:p>
            <a:r>
              <a:rPr lang="en-US" dirty="0"/>
              <a:t>Asking your teachers questions is very important before you move on to the next topic.  It is essential that you do not get behind in your classes.</a:t>
            </a:r>
          </a:p>
        </p:txBody>
      </p:sp>
    </p:spTree>
    <p:extLst>
      <p:ext uri="{BB962C8B-B14F-4D97-AF65-F5344CB8AC3E}">
        <p14:creationId xmlns:p14="http://schemas.microsoft.com/office/powerpoint/2010/main" val="3778831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C91B-5413-4E61-883A-40A6974B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3056"/>
          </a:xfrm>
        </p:spPr>
        <p:txBody>
          <a:bodyPr>
            <a:normAutofit/>
          </a:bodyPr>
          <a:lstStyle/>
          <a:p>
            <a:r>
              <a:rPr lang="en-US" dirty="0"/>
              <a:t>How JMHS Staff Supports Your Child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F2FD60-7885-450A-BAC5-C7EB914E9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36" y="1230148"/>
            <a:ext cx="8596668" cy="54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4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D25-63BA-43F5-95EF-681503E0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Meet Our Staff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CA47-6F64-40A9-BC04-D53A4ADD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51581"/>
            <a:ext cx="10104274" cy="418202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Darren Caldwell – Principal</a:t>
            </a:r>
          </a:p>
          <a:p>
            <a:r>
              <a:rPr lang="en-US" sz="2400" dirty="0"/>
              <a:t>Jill Mattock – Assistant Principal, Physics and CALM</a:t>
            </a:r>
          </a:p>
          <a:p>
            <a:r>
              <a:rPr lang="en-US" sz="2400" dirty="0" err="1"/>
              <a:t>Crissi</a:t>
            </a:r>
            <a:r>
              <a:rPr lang="en-US" sz="2400" dirty="0"/>
              <a:t> </a:t>
            </a:r>
            <a:r>
              <a:rPr lang="en-US" sz="2400" dirty="0" err="1"/>
              <a:t>Fedor</a:t>
            </a:r>
            <a:r>
              <a:rPr lang="en-US" sz="2400" dirty="0"/>
              <a:t> –  Athletic Director, Physical Education, and CALM</a:t>
            </a:r>
          </a:p>
          <a:p>
            <a:r>
              <a:rPr lang="en-US" sz="2400" dirty="0"/>
              <a:t>Clarence Samuelson – Stage Band, Concert Band, and Jazz Ensemble</a:t>
            </a:r>
          </a:p>
          <a:p>
            <a:r>
              <a:rPr lang="en-US" sz="2400" dirty="0"/>
              <a:t>Keri Helgren – English and Students Services</a:t>
            </a:r>
          </a:p>
          <a:p>
            <a:r>
              <a:rPr lang="en-US" sz="2400" dirty="0"/>
              <a:t>Mike </a:t>
            </a:r>
            <a:r>
              <a:rPr lang="en-US" sz="2400" dirty="0" err="1"/>
              <a:t>Breker</a:t>
            </a:r>
            <a:r>
              <a:rPr lang="en-US" sz="2400" dirty="0"/>
              <a:t> – Sports Medicine, Outdoor Education, and Social Studies</a:t>
            </a:r>
          </a:p>
          <a:p>
            <a:r>
              <a:rPr lang="en-US" sz="2400" dirty="0"/>
              <a:t>Lucia </a:t>
            </a:r>
            <a:r>
              <a:rPr lang="en-US" sz="2400" dirty="0" err="1"/>
              <a:t>Kruyer</a:t>
            </a:r>
            <a:r>
              <a:rPr lang="en-US" sz="2400" dirty="0"/>
              <a:t> – Cosmetology, Drama and Student Services</a:t>
            </a:r>
          </a:p>
          <a:p>
            <a:r>
              <a:rPr lang="en-US" sz="2400" dirty="0"/>
              <a:t>Sean Edmondson – Construction, Design Studies, and Communications Technology</a:t>
            </a:r>
          </a:p>
          <a:p>
            <a:r>
              <a:rPr lang="en-US" sz="2400" dirty="0"/>
              <a:t>Leanne </a:t>
            </a:r>
            <a:r>
              <a:rPr lang="en-US" sz="2400" dirty="0" err="1"/>
              <a:t>Mistol</a:t>
            </a:r>
            <a:r>
              <a:rPr lang="en-US" sz="2400" dirty="0"/>
              <a:t> – Food Studies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0841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F2D1-A5E6-47EE-97BA-9E2A8A2B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C49A5-C5F7-49BF-8AE8-ACAD080F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465"/>
            <a:ext cx="8596668" cy="461489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Parents, your child does not need to know what they want to be before they start grade 10.</a:t>
            </a:r>
            <a:r>
              <a:rPr lang="en-CA" sz="2000" dirty="0"/>
              <a:t> </a:t>
            </a:r>
          </a:p>
          <a:p>
            <a:pPr lvl="1"/>
            <a:r>
              <a:rPr lang="en-US" sz="1800" dirty="0"/>
              <a:t>Students, hopefully you know what you do not want to be </a:t>
            </a:r>
            <a:r>
              <a:rPr lang="en-US" sz="1800" dirty="0">
                <a:sym typeface="Segoe UI Emoji" panose="020B0502040204020203" pitchFamily="34" charset="0"/>
              </a:rPr>
              <a:t>😊</a:t>
            </a:r>
            <a:endParaRPr lang="en-CA" sz="1800" dirty="0"/>
          </a:p>
          <a:p>
            <a:pPr lvl="0"/>
            <a:r>
              <a:rPr lang="en-US" sz="2000" dirty="0"/>
              <a:t>Ask yourself: </a:t>
            </a:r>
          </a:p>
          <a:p>
            <a:pPr lvl="1"/>
            <a:r>
              <a:rPr lang="en-US" sz="1800" dirty="0"/>
              <a:t>What are my strengths?</a:t>
            </a:r>
          </a:p>
          <a:p>
            <a:pPr lvl="1"/>
            <a:r>
              <a:rPr lang="en-US" sz="1800" dirty="0"/>
              <a:t>Where am I most suited NOW?</a:t>
            </a:r>
            <a:endParaRPr lang="en-CA" sz="1800" dirty="0"/>
          </a:p>
          <a:p>
            <a:pPr lvl="0"/>
            <a:r>
              <a:rPr lang="en-US" sz="2000" dirty="0"/>
              <a:t>Remember we are </a:t>
            </a:r>
            <a:r>
              <a:rPr lang="en-US" sz="2000" b="1" dirty="0"/>
              <a:t>building</a:t>
            </a:r>
            <a:r>
              <a:rPr lang="en-US" sz="2000" dirty="0"/>
              <a:t> to the 30 level.  This may mean an alternate pathway to get there….be open for paths to success.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98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D25-63BA-43F5-95EF-681503E0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Meet Our Staff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CA47-6F64-40A9-BC04-D53A4ADD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77707"/>
            <a:ext cx="8596668" cy="3880773"/>
          </a:xfrm>
        </p:spPr>
        <p:txBody>
          <a:bodyPr>
            <a:normAutofit/>
          </a:bodyPr>
          <a:lstStyle/>
          <a:p>
            <a:r>
              <a:rPr lang="en-US" sz="2200" dirty="0"/>
              <a:t>Don Finlayson – Mathematics and CTS</a:t>
            </a:r>
          </a:p>
          <a:p>
            <a:r>
              <a:rPr lang="en-US" sz="2200" dirty="0"/>
              <a:t>Anita Filice – Mathematics and Science</a:t>
            </a:r>
          </a:p>
          <a:p>
            <a:r>
              <a:rPr lang="en-US" sz="2200" dirty="0"/>
              <a:t>Cliff </a:t>
            </a:r>
            <a:r>
              <a:rPr lang="en-US" sz="2200" dirty="0" err="1"/>
              <a:t>Courchene</a:t>
            </a:r>
            <a:r>
              <a:rPr lang="en-US" sz="2200" dirty="0"/>
              <a:t> – Biology, Chemistry, Science, and Mathematics</a:t>
            </a:r>
          </a:p>
          <a:p>
            <a:r>
              <a:rPr lang="en-US" sz="2200" dirty="0"/>
              <a:t>Nicole </a:t>
            </a:r>
            <a:r>
              <a:rPr lang="en-US" sz="2200" dirty="0" err="1"/>
              <a:t>Harrish</a:t>
            </a:r>
            <a:r>
              <a:rPr lang="en-US" sz="2200" dirty="0"/>
              <a:t> – English and Social Studies</a:t>
            </a:r>
          </a:p>
          <a:p>
            <a:r>
              <a:rPr lang="en-US" sz="2200" dirty="0"/>
              <a:t>Kim Edmondson – Social Studies and English</a:t>
            </a:r>
          </a:p>
          <a:p>
            <a:r>
              <a:rPr lang="en-US" sz="2200" dirty="0"/>
              <a:t>Katie Hiller – Biology, Chemistry, and Science</a:t>
            </a:r>
          </a:p>
          <a:p>
            <a:r>
              <a:rPr lang="en-US" sz="2200" dirty="0" err="1"/>
              <a:t>Laurelle</a:t>
            </a:r>
            <a:r>
              <a:rPr lang="en-US" sz="2200" dirty="0"/>
              <a:t> </a:t>
            </a:r>
            <a:r>
              <a:rPr lang="en-US" sz="2200" dirty="0" err="1"/>
              <a:t>Loe</a:t>
            </a:r>
            <a:r>
              <a:rPr lang="en-US" sz="2200" dirty="0"/>
              <a:t> – Social Studies and English</a:t>
            </a:r>
          </a:p>
          <a:p>
            <a:r>
              <a:rPr lang="en-US" sz="2200" dirty="0"/>
              <a:t>Paula Smith – Mathematics and Northern Alberta Xtreme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516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6DE2-D346-4115-9591-F01FF625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Meet Our Staff</a:t>
            </a:r>
            <a:endParaRPr lang="en-CA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F960F-6F69-4F43-B4EF-5EFDC3A1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12392"/>
            <a:ext cx="8596668" cy="3880773"/>
          </a:xfrm>
        </p:spPr>
        <p:txBody>
          <a:bodyPr>
            <a:noAutofit/>
          </a:bodyPr>
          <a:lstStyle/>
          <a:p>
            <a:r>
              <a:rPr lang="en-US" sz="2200" dirty="0"/>
              <a:t>Jennifer Burgess – Head Secretary</a:t>
            </a:r>
          </a:p>
          <a:p>
            <a:r>
              <a:rPr lang="en-US" sz="2200" dirty="0" err="1"/>
              <a:t>Joelene</a:t>
            </a:r>
            <a:r>
              <a:rPr lang="en-US" sz="2200" dirty="0"/>
              <a:t> Peterson – Secretary</a:t>
            </a:r>
          </a:p>
          <a:p>
            <a:r>
              <a:rPr lang="en-US" sz="2200" dirty="0"/>
              <a:t>Lee Melnyk – Librarian</a:t>
            </a:r>
          </a:p>
          <a:p>
            <a:r>
              <a:rPr lang="en-US" sz="2200" dirty="0"/>
              <a:t>Melanie Samuelson – Educational Assistant (Music)</a:t>
            </a:r>
          </a:p>
          <a:p>
            <a:r>
              <a:rPr lang="en-US" sz="2200" dirty="0" err="1"/>
              <a:t>Karlene</a:t>
            </a:r>
            <a:r>
              <a:rPr lang="en-US" sz="2200" dirty="0"/>
              <a:t> Saville – Educational Assistant (Academic)</a:t>
            </a:r>
          </a:p>
          <a:p>
            <a:r>
              <a:rPr lang="en-US" sz="2200" dirty="0"/>
              <a:t>Leia Burgess – Library Clerk</a:t>
            </a:r>
          </a:p>
          <a:p>
            <a:r>
              <a:rPr lang="en-US" sz="2200" dirty="0"/>
              <a:t>Ann-Marie Downer - Custodian</a:t>
            </a:r>
          </a:p>
          <a:p>
            <a:r>
              <a:rPr lang="en-US" sz="2200" dirty="0"/>
              <a:t>Michel </a:t>
            </a:r>
            <a:r>
              <a:rPr lang="en-US" sz="2200" dirty="0" err="1"/>
              <a:t>Foisey</a:t>
            </a:r>
            <a:r>
              <a:rPr lang="en-US" sz="2200" dirty="0"/>
              <a:t> - Custodian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13411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AB3E-D0DB-453A-8203-30A34A113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Option Course Offerings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44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751CD-6276-4D84-9C43-EC67FC73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6313"/>
          </a:xfrm>
        </p:spPr>
        <p:txBody>
          <a:bodyPr/>
          <a:lstStyle/>
          <a:p>
            <a:pPr algn="ctr"/>
            <a:r>
              <a:rPr lang="en-US" dirty="0"/>
              <a:t>JMHS Option Offerings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4C099-A869-413A-94B5-EA13690E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7530" y="2109776"/>
            <a:ext cx="2382009" cy="576262"/>
          </a:xfrm>
        </p:spPr>
        <p:txBody>
          <a:bodyPr/>
          <a:lstStyle/>
          <a:p>
            <a:pPr algn="ctr"/>
            <a:r>
              <a:rPr lang="en-US" dirty="0"/>
              <a:t>Fine Arts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7A38-7B50-41E2-84F6-EBA088C69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6" y="2737245"/>
            <a:ext cx="2902916" cy="3304117"/>
          </a:xfrm>
        </p:spPr>
        <p:txBody>
          <a:bodyPr/>
          <a:lstStyle/>
          <a:p>
            <a:r>
              <a:rPr lang="en-US" dirty="0"/>
              <a:t>Art </a:t>
            </a:r>
          </a:p>
          <a:p>
            <a:r>
              <a:rPr lang="en-US" dirty="0"/>
              <a:t>Drama</a:t>
            </a:r>
          </a:p>
          <a:p>
            <a:r>
              <a:rPr lang="en-US" dirty="0"/>
              <a:t>Musical Theatre</a:t>
            </a:r>
          </a:p>
          <a:p>
            <a:r>
              <a:rPr lang="en-US" dirty="0"/>
              <a:t>Instrumental Music</a:t>
            </a:r>
          </a:p>
          <a:p>
            <a:r>
              <a:rPr lang="en-US" dirty="0"/>
              <a:t>General Music</a:t>
            </a:r>
          </a:p>
          <a:p>
            <a:r>
              <a:rPr lang="en-US" dirty="0"/>
              <a:t>Jazz Ensemble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350B2-FA26-4F07-9E55-F3C74A4DE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75760" y="2076235"/>
            <a:ext cx="2975614" cy="576262"/>
          </a:xfrm>
        </p:spPr>
        <p:txBody>
          <a:bodyPr/>
          <a:lstStyle/>
          <a:p>
            <a:pPr algn="ctr"/>
            <a:r>
              <a:rPr lang="en-US" dirty="0"/>
              <a:t>CTS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5FA64-0756-4A46-911B-26DD414C3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47280" y="2678100"/>
            <a:ext cx="3524360" cy="3304117"/>
          </a:xfrm>
        </p:spPr>
        <p:txBody>
          <a:bodyPr/>
          <a:lstStyle/>
          <a:p>
            <a:r>
              <a:rPr lang="en-US" dirty="0"/>
              <a:t>Outdoor Education</a:t>
            </a:r>
          </a:p>
          <a:p>
            <a:r>
              <a:rPr lang="en-US" dirty="0"/>
              <a:t>Cosmetology</a:t>
            </a:r>
          </a:p>
          <a:p>
            <a:r>
              <a:rPr lang="en-US" dirty="0"/>
              <a:t>Communication Technologies</a:t>
            </a:r>
          </a:p>
          <a:p>
            <a:r>
              <a:rPr lang="en-US" dirty="0"/>
              <a:t>Design Studies</a:t>
            </a:r>
          </a:p>
          <a:p>
            <a:r>
              <a:rPr lang="en-US" dirty="0"/>
              <a:t>Construction Technologies</a:t>
            </a:r>
          </a:p>
          <a:p>
            <a:r>
              <a:rPr lang="en-US" dirty="0"/>
              <a:t>Food Sciences</a:t>
            </a:r>
          </a:p>
          <a:p>
            <a:r>
              <a:rPr lang="en-US" dirty="0"/>
              <a:t>Sports Medicine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AF94976-34E8-48CA-A716-946D605A6FE9}"/>
              </a:ext>
            </a:extLst>
          </p:cNvPr>
          <p:cNvSpPr txBox="1">
            <a:spLocks/>
          </p:cNvSpPr>
          <p:nvPr/>
        </p:nvSpPr>
        <p:spPr>
          <a:xfrm>
            <a:off x="7171640" y="2865260"/>
            <a:ext cx="2953261" cy="11664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 Experience</a:t>
            </a:r>
          </a:p>
          <a:p>
            <a:r>
              <a:rPr lang="en-US" dirty="0"/>
              <a:t>RAP Program</a:t>
            </a:r>
          </a:p>
          <a:p>
            <a:r>
              <a:rPr lang="en-US" dirty="0"/>
              <a:t>Green Certificate</a:t>
            </a:r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A9CBE30-565C-400D-A4F1-F97B0C4AC14D}"/>
              </a:ext>
            </a:extLst>
          </p:cNvPr>
          <p:cNvSpPr txBox="1">
            <a:spLocks/>
          </p:cNvSpPr>
          <p:nvPr/>
        </p:nvSpPr>
        <p:spPr>
          <a:xfrm>
            <a:off x="6927239" y="2123215"/>
            <a:ext cx="2382009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Off Campus 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34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F3312B-649D-4430-BFD3-6EF2DC26FF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Core Course Sequences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430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4BB4-B156-469A-8CE1-52B963DE8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40992"/>
          </a:xfrm>
        </p:spPr>
        <p:txBody>
          <a:bodyPr>
            <a:normAutofit/>
          </a:bodyPr>
          <a:lstStyle/>
          <a:p>
            <a:r>
              <a:rPr lang="en-US" dirty="0"/>
              <a:t>English </a:t>
            </a:r>
            <a:br>
              <a:rPr lang="en-US" dirty="0"/>
            </a:br>
            <a:r>
              <a:rPr lang="en-US" dirty="0"/>
              <a:t>Language </a:t>
            </a:r>
            <a:br>
              <a:rPr lang="en-US" dirty="0"/>
            </a:br>
            <a:r>
              <a:rPr lang="en-US" dirty="0"/>
              <a:t>Arts</a:t>
            </a:r>
            <a:endParaRPr lang="en-C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A36BAB-F6AC-4EDA-A0D8-0347ADBFE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1200" y="344992"/>
            <a:ext cx="6929876" cy="594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9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Course Selection:</a:t>
            </a:r>
            <a:br>
              <a:rPr lang="en-US" dirty="0"/>
            </a:br>
            <a:r>
              <a:rPr lang="en-US" dirty="0"/>
              <a:t>English Language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740987" cy="3880773"/>
          </a:xfrm>
        </p:spPr>
        <p:txBody>
          <a:bodyPr/>
          <a:lstStyle/>
          <a:p>
            <a:r>
              <a:rPr lang="en-US" dirty="0"/>
              <a:t>What English (ELA) stream should I take?</a:t>
            </a:r>
          </a:p>
          <a:p>
            <a:pPr lvl="1"/>
            <a:r>
              <a:rPr lang="en-US" dirty="0"/>
              <a:t>To be successful in ELA 10-1, a mark of 65% or better in ELA 9</a:t>
            </a:r>
          </a:p>
          <a:p>
            <a:pPr lvl="2"/>
            <a:r>
              <a:rPr lang="en-US" dirty="0"/>
              <a:t>This course is designed to challenge students’ analytical reading and writing skills in new ways, with a focus on preparation for university</a:t>
            </a:r>
          </a:p>
          <a:p>
            <a:pPr lvl="1"/>
            <a:r>
              <a:rPr lang="en-US" dirty="0"/>
              <a:t>Any mark under 50% - it is </a:t>
            </a:r>
            <a:r>
              <a:rPr lang="en-US" b="1" dirty="0"/>
              <a:t>strongly</a:t>
            </a:r>
            <a:r>
              <a:rPr lang="en-US" dirty="0"/>
              <a:t> recommended that the student enroll in ELA 10-2</a:t>
            </a:r>
          </a:p>
          <a:p>
            <a:pPr lvl="2"/>
            <a:r>
              <a:rPr lang="en-US" dirty="0"/>
              <a:t>This course is designed to reinforce and build ELA skills, with a focus on functional reading and writing skills, in preparation for college diploma programs and the trades</a:t>
            </a:r>
          </a:p>
          <a:p>
            <a:pPr lvl="1"/>
            <a:r>
              <a:rPr lang="en-US" dirty="0"/>
              <a:t>Students currently enrolled in K&amp;E Language Arts 9, with marks 60% or higher, may achieve success in ELA 10-2</a:t>
            </a:r>
          </a:p>
          <a:p>
            <a:pPr lvl="2"/>
            <a:r>
              <a:rPr lang="en-US" dirty="0"/>
              <a:t>Students with marks in K&amp;E Language Arts 9 lower than 40%  - it is recommended that they continue in the K&amp;E course sequence (ELA 10-4)</a:t>
            </a:r>
          </a:p>
        </p:txBody>
      </p:sp>
    </p:spTree>
    <p:extLst>
      <p:ext uri="{BB962C8B-B14F-4D97-AF65-F5344CB8AC3E}">
        <p14:creationId xmlns:p14="http://schemas.microsoft.com/office/powerpoint/2010/main" val="26263028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694</TotalTime>
  <Words>899</Words>
  <Application>Microsoft Office PowerPoint</Application>
  <PresentationFormat>Widescreen</PresentationFormat>
  <Paragraphs>112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Segoe UI Emoji</vt:lpstr>
      <vt:lpstr>Trebuchet MS</vt:lpstr>
      <vt:lpstr>Wingdings 3</vt:lpstr>
      <vt:lpstr>Facet</vt:lpstr>
      <vt:lpstr>John Maland High School</vt:lpstr>
      <vt:lpstr>Meet Our Staff</vt:lpstr>
      <vt:lpstr>Meet Our Staff</vt:lpstr>
      <vt:lpstr>Meet Our Staff</vt:lpstr>
      <vt:lpstr>Option Course Offerings</vt:lpstr>
      <vt:lpstr>JMHS Option Offerings</vt:lpstr>
      <vt:lpstr>Core Course Sequences</vt:lpstr>
      <vt:lpstr>English  Language  Arts</vt:lpstr>
      <vt:lpstr>Considerations for Course Selection: English Language Arts</vt:lpstr>
      <vt:lpstr>Social  Studies</vt:lpstr>
      <vt:lpstr>Considerations for Course Selection: Social Studies</vt:lpstr>
      <vt:lpstr>Mathematics</vt:lpstr>
      <vt:lpstr>Considerations for Course Selection: Mathematics</vt:lpstr>
      <vt:lpstr>Sciences</vt:lpstr>
      <vt:lpstr>Considerations for Course Selection: Sciences</vt:lpstr>
      <vt:lpstr>What is  needed to  Graduate?</vt:lpstr>
      <vt:lpstr>What is  needed to  Graduate?</vt:lpstr>
      <vt:lpstr>Transition to High School – What to Know</vt:lpstr>
      <vt:lpstr>How JMHS Staff Supports Your Child</vt:lpstr>
      <vt:lpstr>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Maland High School</dc:title>
  <dc:creator>Paula Smith</dc:creator>
  <cp:lastModifiedBy>Jennifer Burgess</cp:lastModifiedBy>
  <cp:revision>50</cp:revision>
  <dcterms:created xsi:type="dcterms:W3CDTF">2019-03-13T21:34:33Z</dcterms:created>
  <dcterms:modified xsi:type="dcterms:W3CDTF">2020-04-27T20:18:31Z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